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7" r:id="rId4"/>
    <p:sldId id="258" r:id="rId5"/>
    <p:sldId id="262" r:id="rId6"/>
    <p:sldId id="259" r:id="rId7"/>
    <p:sldId id="260" r:id="rId8"/>
    <p:sldId id="261" r:id="rId9"/>
    <p:sldId id="263" r:id="rId10"/>
    <p:sldId id="264" r:id="rId11"/>
    <p:sldId id="265" r:id="rId12"/>
  </p:sldIdLst>
  <p:sldSz cx="14630400" cy="8229600"/>
  <p:notesSz cx="8229600" cy="14630400"/>
  <p:embeddedFontLst>
    <p:embeddedFont>
      <p:font typeface="DM Sans Semi Bold" charset="0"/>
      <p:regular r:id="rId14"/>
    </p:embeddedFont>
    <p:embeddedFont>
      <p:font typeface="Calibri" pitchFamily="34" charset="0"/>
      <p:regular r:id="rId15"/>
      <p:bold r:id="rId16"/>
      <p:italic r:id="rId17"/>
      <p:boldItalic r:id="rId18"/>
    </p:embeddedFont>
    <p:embeddedFont>
      <p:font typeface="Inter Medium" charset="0"/>
      <p:regular r:id="rId19"/>
    </p:embeddedFont>
    <p:embeddedFont>
      <p:font typeface="Hanken Grotesk"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p:scale>
          <a:sx n="62" d="100"/>
          <a:sy n="62" d="100"/>
        </p:scale>
        <p:origin x="-516" y="-54"/>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77516" y="4690414"/>
            <a:ext cx="13699958" cy="634961"/>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AI Fitness Plan Generator: Revolutionizing Wellness</a:t>
            </a:r>
            <a:endParaRPr lang="en-US" sz="4450" b="1" dirty="0"/>
          </a:p>
        </p:txBody>
      </p:sp>
      <p:sp>
        <p:nvSpPr>
          <p:cNvPr id="4" name="Text 1"/>
          <p:cNvSpPr/>
          <p:nvPr/>
        </p:nvSpPr>
        <p:spPr>
          <a:xfrm>
            <a:off x="625642" y="5512617"/>
            <a:ext cx="13363073"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Welcome! Today, we're excited to introduce an innovative AI-powered platform for personalized fitness plans.</a:t>
            </a:r>
            <a:endParaRPr lang="en-US" sz="1750" dirty="0"/>
          </a:p>
        </p:txBody>
      </p:sp>
      <p:sp>
        <p:nvSpPr>
          <p:cNvPr id="5" name="Shape 2"/>
          <p:cNvSpPr/>
          <p:nvPr/>
        </p:nvSpPr>
        <p:spPr>
          <a:xfrm>
            <a:off x="6280190" y="5302568"/>
            <a:ext cx="362903" cy="362903"/>
          </a:xfrm>
          <a:prstGeom prst="roundRect">
            <a:avLst>
              <a:gd name="adj" fmla="val 25194296"/>
            </a:avLst>
          </a:prstGeom>
          <a:noFill/>
          <a:ln w="7620">
            <a:solidFill>
              <a:srgbClr val="FFFFFF"/>
            </a:solidFill>
            <a:prstDash val="solid"/>
          </a:ln>
        </p:spPr>
      </p:sp>
      <p:pic>
        <p:nvPicPr>
          <p:cNvPr id="21512" name="Picture 8" descr="https://wallpaperset.com/w/full/9/3/7/45530.jpg"/>
          <p:cNvPicPr>
            <a:picLocks noChangeAspect="1" noChangeArrowheads="1"/>
          </p:cNvPicPr>
          <p:nvPr/>
        </p:nvPicPr>
        <p:blipFill>
          <a:blip r:embed="rId3"/>
          <a:srcRect t="23046" b="4098"/>
          <a:stretch>
            <a:fillRect/>
          </a:stretch>
        </p:blipFill>
        <p:spPr bwMode="auto">
          <a:xfrm>
            <a:off x="0" y="0"/>
            <a:ext cx="14630400" cy="4146884"/>
          </a:xfrm>
          <a:prstGeom prst="rect">
            <a:avLst/>
          </a:prstGeom>
          <a:noFill/>
        </p:spPr>
      </p:pic>
      <p:sp>
        <p:nvSpPr>
          <p:cNvPr id="6" name="Google Shape;273;p28"/>
          <p:cNvSpPr txBox="1">
            <a:spLocks/>
          </p:cNvSpPr>
          <p:nvPr/>
        </p:nvSpPr>
        <p:spPr>
          <a:xfrm>
            <a:off x="564682" y="6328896"/>
            <a:ext cx="10358115" cy="905808"/>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400"/>
              <a:buFont typeface="Arial" pitchFamily="34" charset="0"/>
              <a:buNone/>
              <a:tabLst/>
              <a:defRPr/>
            </a:pPr>
            <a:r>
              <a:rPr kumimoji="0" lang="en-US" b="1" i="0" u="none" strike="noStrike" kern="1200" cap="none" spc="0" normalizeH="0" baseline="0" noProof="0" dirty="0" smtClean="0">
                <a:ln>
                  <a:noFill/>
                </a:ln>
                <a:solidFill>
                  <a:schemeClr val="tx1">
                    <a:lumMod val="65000"/>
                    <a:lumOff val="35000"/>
                  </a:schemeClr>
                </a:solidFill>
                <a:effectLst/>
                <a:uLnTx/>
                <a:uFillTx/>
                <a:latin typeface="Hanken Grotesk"/>
                <a:ea typeface="Hanken Grotesk"/>
                <a:cs typeface="Hanken Grotesk"/>
                <a:sym typeface="Hanken Grotesk"/>
              </a:rPr>
              <a:t>Presented by:</a:t>
            </a:r>
          </a:p>
          <a:p>
            <a:pPr marL="0" marR="0" lvl="0" indent="0" algn="l" defTabSz="914400" rtl="0" eaLnBrk="1" fontAlgn="auto" latinLnBrk="0" hangingPunct="1">
              <a:lnSpc>
                <a:spcPct val="100000"/>
              </a:lnSpc>
              <a:spcBef>
                <a:spcPts val="0"/>
              </a:spcBef>
              <a:spcAft>
                <a:spcPts val="0"/>
              </a:spcAft>
              <a:buClrTx/>
              <a:buSzPts val="1400"/>
              <a:buFont typeface="Arial" pitchFamily="34" charset="0"/>
              <a:buNone/>
              <a:tabLst/>
              <a:defRPr/>
            </a:pPr>
            <a:r>
              <a:rPr kumimoji="0" lang="en-US" b="0" i="0" u="none" strike="noStrike" kern="1200" cap="none" spc="0" normalizeH="0" baseline="0" noProof="0" dirty="0" smtClean="0">
                <a:ln>
                  <a:noFill/>
                </a:ln>
                <a:solidFill>
                  <a:schemeClr val="tx1">
                    <a:lumMod val="65000"/>
                    <a:lumOff val="35000"/>
                  </a:schemeClr>
                </a:solidFill>
                <a:effectLst/>
                <a:uLnTx/>
                <a:uFillTx/>
                <a:latin typeface="Hanken Grotesk"/>
                <a:ea typeface="Hanken Grotesk"/>
                <a:cs typeface="Hanken Grotesk"/>
                <a:sym typeface="Hanken Grotesk"/>
              </a:rPr>
              <a:t>                       2022CS92    </a:t>
            </a:r>
            <a:r>
              <a:rPr kumimoji="0" lang="en-US" b="0" i="0" u="none" strike="noStrike" kern="1200" cap="none" spc="0" normalizeH="0" baseline="0" noProof="0" dirty="0" err="1" smtClean="0">
                <a:ln>
                  <a:noFill/>
                </a:ln>
                <a:solidFill>
                  <a:schemeClr val="tx1">
                    <a:lumMod val="65000"/>
                    <a:lumOff val="35000"/>
                  </a:schemeClr>
                </a:solidFill>
                <a:effectLst/>
                <a:uLnTx/>
                <a:uFillTx/>
                <a:latin typeface="Hanken Grotesk"/>
                <a:ea typeface="Hanken Grotesk"/>
                <a:cs typeface="Hanken Grotesk"/>
                <a:sym typeface="Hanken Grotesk"/>
              </a:rPr>
              <a:t>Misbah</a:t>
            </a:r>
            <a:r>
              <a:rPr kumimoji="0" lang="en-US" b="0" i="0" u="none" strike="noStrike" kern="1200" cap="none" spc="0" normalizeH="0" baseline="0" noProof="0" dirty="0" smtClean="0">
                <a:ln>
                  <a:noFill/>
                </a:ln>
                <a:solidFill>
                  <a:schemeClr val="tx1">
                    <a:lumMod val="65000"/>
                    <a:lumOff val="35000"/>
                  </a:schemeClr>
                </a:solidFill>
                <a:effectLst/>
                <a:uLnTx/>
                <a:uFillTx/>
                <a:latin typeface="Hanken Grotesk"/>
                <a:ea typeface="Hanken Grotesk"/>
                <a:cs typeface="Hanken Grotesk"/>
                <a:sym typeface="Hanken Grotesk"/>
              </a:rPr>
              <a:t> Sultan</a:t>
            </a:r>
          </a:p>
          <a:p>
            <a:pPr marL="0" marR="0" lvl="0" indent="0" algn="l" defTabSz="914400" rtl="0" eaLnBrk="1" fontAlgn="auto" latinLnBrk="0" hangingPunct="1">
              <a:lnSpc>
                <a:spcPct val="100000"/>
              </a:lnSpc>
              <a:spcBef>
                <a:spcPts val="0"/>
              </a:spcBef>
              <a:spcAft>
                <a:spcPts val="0"/>
              </a:spcAft>
              <a:buClrTx/>
              <a:buSzPts val="1400"/>
              <a:buFont typeface="Arial" pitchFamily="34" charset="0"/>
              <a:buNone/>
              <a:tabLst/>
              <a:defRPr/>
            </a:pPr>
            <a:r>
              <a:rPr lang="en-US" dirty="0" smtClean="0">
                <a:solidFill>
                  <a:schemeClr val="tx1">
                    <a:lumMod val="65000"/>
                    <a:lumOff val="35000"/>
                  </a:schemeClr>
                </a:solidFill>
                <a:latin typeface="Hanken Grotesk"/>
                <a:ea typeface="Hanken Grotesk"/>
                <a:cs typeface="Hanken Grotesk"/>
                <a:sym typeface="Hanken Grotesk"/>
              </a:rPr>
              <a:t>                       2022CS62    </a:t>
            </a:r>
            <a:r>
              <a:rPr lang="en-US" dirty="0" err="1" smtClean="0">
                <a:solidFill>
                  <a:schemeClr val="tx1">
                    <a:lumMod val="65000"/>
                    <a:lumOff val="35000"/>
                  </a:schemeClr>
                </a:solidFill>
                <a:latin typeface="Hanken Grotesk"/>
                <a:ea typeface="Hanken Grotesk"/>
                <a:cs typeface="Hanken Grotesk"/>
                <a:sym typeface="Hanken Grotesk"/>
              </a:rPr>
              <a:t>Aqsa</a:t>
            </a:r>
            <a:r>
              <a:rPr lang="en-US" dirty="0" smtClean="0">
                <a:solidFill>
                  <a:schemeClr val="tx1">
                    <a:lumMod val="65000"/>
                    <a:lumOff val="35000"/>
                  </a:schemeClr>
                </a:solidFill>
                <a:latin typeface="Hanken Grotesk"/>
                <a:ea typeface="Hanken Grotesk"/>
                <a:cs typeface="Hanken Grotesk"/>
                <a:sym typeface="Hanken Grotesk"/>
              </a:rPr>
              <a:t> </a:t>
            </a:r>
            <a:r>
              <a:rPr lang="en-US" dirty="0" err="1" smtClean="0">
                <a:solidFill>
                  <a:schemeClr val="tx1">
                    <a:lumMod val="65000"/>
                    <a:lumOff val="35000"/>
                  </a:schemeClr>
                </a:solidFill>
                <a:latin typeface="Hanken Grotesk"/>
                <a:ea typeface="Hanken Grotesk"/>
                <a:cs typeface="Hanken Grotesk"/>
                <a:sym typeface="Hanken Grotesk"/>
              </a:rPr>
              <a:t>Batool</a:t>
            </a:r>
            <a:endParaRPr kumimoji="0" lang="en-US" b="0" i="0" u="none" strike="noStrike" kern="1200" cap="none" spc="0" normalizeH="0" baseline="0" noProof="0" dirty="0" smtClean="0">
              <a:ln>
                <a:noFill/>
              </a:ln>
              <a:solidFill>
                <a:schemeClr val="tx1">
                  <a:lumMod val="65000"/>
                  <a:lumOff val="35000"/>
                </a:schemeClr>
              </a:solidFill>
              <a:effectLst/>
              <a:uLnTx/>
              <a:uFillTx/>
              <a:latin typeface="Hanken Grotesk"/>
              <a:ea typeface="Hanken Grotesk"/>
              <a:cs typeface="Hanken Grotesk"/>
              <a:sym typeface="Hanken Grotesk"/>
            </a:endParaRPr>
          </a:p>
          <a:p>
            <a:pPr marL="0" marR="0" lvl="0" indent="0" algn="l" defTabSz="914400" rtl="0" eaLnBrk="1" fontAlgn="auto" latinLnBrk="0" hangingPunct="1">
              <a:lnSpc>
                <a:spcPct val="100000"/>
              </a:lnSpc>
              <a:spcBef>
                <a:spcPts val="0"/>
              </a:spcBef>
              <a:spcAft>
                <a:spcPts val="0"/>
              </a:spcAft>
              <a:buClrTx/>
              <a:buSzPts val="1400"/>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910"/>
          </a:xfrm>
          <a:prstGeom prst="rect">
            <a:avLst/>
          </a:prstGeom>
        </p:spPr>
      </p:pic>
      <p:sp>
        <p:nvSpPr>
          <p:cNvPr id="3" name="Text 0"/>
          <p:cNvSpPr/>
          <p:nvPr/>
        </p:nvSpPr>
        <p:spPr>
          <a:xfrm>
            <a:off x="683895" y="537329"/>
            <a:ext cx="6847880" cy="610553"/>
          </a:xfrm>
          <a:prstGeom prst="rect">
            <a:avLst/>
          </a:prstGeom>
          <a:noFill/>
          <a:ln/>
        </p:spPr>
        <p:txBody>
          <a:bodyPr wrap="none" lIns="0" tIns="0" rIns="0" bIns="0" rtlCol="0" anchor="t"/>
          <a:lstStyle/>
          <a:p>
            <a:pPr marL="0" indent="0">
              <a:lnSpc>
                <a:spcPts val="4800"/>
              </a:lnSpc>
              <a:buNone/>
            </a:pPr>
            <a:r>
              <a:rPr lang="en-US" sz="3800" dirty="0">
                <a:solidFill>
                  <a:srgbClr val="030303"/>
                </a:solidFill>
                <a:latin typeface="DM Sans Semi Bold" pitchFamily="34" charset="0"/>
                <a:ea typeface="DM Sans Semi Bold" pitchFamily="34" charset="-122"/>
                <a:cs typeface="DM Sans Semi Bold" pitchFamily="34" charset="-120"/>
              </a:rPr>
              <a:t>Benefits: A Holistic Approach</a:t>
            </a:r>
            <a:endParaRPr lang="en-US" sz="3800" dirty="0"/>
          </a:p>
        </p:txBody>
      </p:sp>
      <p:pic>
        <p:nvPicPr>
          <p:cNvPr id="4" name="Image 1" descr="preencoded.png"/>
          <p:cNvPicPr>
            <a:picLocks noChangeAspect="1"/>
          </p:cNvPicPr>
          <p:nvPr/>
        </p:nvPicPr>
        <p:blipFill>
          <a:blip r:embed="rId4"/>
          <a:stretch>
            <a:fillRect/>
          </a:stretch>
        </p:blipFill>
        <p:spPr>
          <a:xfrm>
            <a:off x="683895" y="1440894"/>
            <a:ext cx="977027" cy="1563172"/>
          </a:xfrm>
          <a:prstGeom prst="rect">
            <a:avLst/>
          </a:prstGeom>
        </p:spPr>
      </p:pic>
      <p:sp>
        <p:nvSpPr>
          <p:cNvPr id="5" name="Text 1"/>
          <p:cNvSpPr/>
          <p:nvPr/>
        </p:nvSpPr>
        <p:spPr>
          <a:xfrm>
            <a:off x="1953935" y="1636276"/>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Personalized Plans</a:t>
            </a:r>
            <a:endParaRPr lang="en-US" sz="1900" dirty="0"/>
          </a:p>
        </p:txBody>
      </p:sp>
      <p:sp>
        <p:nvSpPr>
          <p:cNvPr id="6" name="Text 2"/>
          <p:cNvSpPr/>
          <p:nvPr/>
        </p:nvSpPr>
        <p:spPr>
          <a:xfrm>
            <a:off x="1953935" y="2058829"/>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464646"/>
                </a:solidFill>
                <a:latin typeface="Inter Medium" pitchFamily="34" charset="0"/>
                <a:ea typeface="Inter Medium" pitchFamily="34" charset="-122"/>
                <a:cs typeface="Inter Medium" pitchFamily="34" charset="-120"/>
              </a:rPr>
              <a:t>Catering to individual needs and goals.</a:t>
            </a:r>
            <a:endParaRPr lang="en-US" sz="1500" dirty="0"/>
          </a:p>
        </p:txBody>
      </p:sp>
      <p:pic>
        <p:nvPicPr>
          <p:cNvPr id="7" name="Image 2" descr="preencoded.png"/>
          <p:cNvPicPr>
            <a:picLocks noChangeAspect="1"/>
          </p:cNvPicPr>
          <p:nvPr/>
        </p:nvPicPr>
        <p:blipFill>
          <a:blip r:embed="rId5"/>
          <a:stretch>
            <a:fillRect/>
          </a:stretch>
        </p:blipFill>
        <p:spPr>
          <a:xfrm>
            <a:off x="683895" y="3004066"/>
            <a:ext cx="977027" cy="1563172"/>
          </a:xfrm>
          <a:prstGeom prst="rect">
            <a:avLst/>
          </a:prstGeom>
        </p:spPr>
      </p:pic>
      <p:sp>
        <p:nvSpPr>
          <p:cNvPr id="8" name="Text 3"/>
          <p:cNvSpPr/>
          <p:nvPr/>
        </p:nvSpPr>
        <p:spPr>
          <a:xfrm>
            <a:off x="1953935" y="3199448"/>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Easy to Use</a:t>
            </a:r>
            <a:endParaRPr lang="en-US" sz="1900" dirty="0"/>
          </a:p>
        </p:txBody>
      </p:sp>
      <p:sp>
        <p:nvSpPr>
          <p:cNvPr id="9" name="Text 4"/>
          <p:cNvSpPr/>
          <p:nvPr/>
        </p:nvSpPr>
        <p:spPr>
          <a:xfrm>
            <a:off x="1953935" y="3622000"/>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464646"/>
                </a:solidFill>
                <a:latin typeface="Inter Medium" pitchFamily="34" charset="0"/>
                <a:ea typeface="Inter Medium" pitchFamily="34" charset="-122"/>
                <a:cs typeface="Inter Medium" pitchFamily="34" charset="-120"/>
              </a:rPr>
              <a:t>Simple input and easy-to-understand outputs.</a:t>
            </a:r>
            <a:endParaRPr lang="en-US" sz="1500" dirty="0"/>
          </a:p>
        </p:txBody>
      </p:sp>
      <p:pic>
        <p:nvPicPr>
          <p:cNvPr id="10" name="Image 3" descr="preencoded.png"/>
          <p:cNvPicPr>
            <a:picLocks noChangeAspect="1"/>
          </p:cNvPicPr>
          <p:nvPr/>
        </p:nvPicPr>
        <p:blipFill>
          <a:blip r:embed="rId6"/>
          <a:stretch>
            <a:fillRect/>
          </a:stretch>
        </p:blipFill>
        <p:spPr>
          <a:xfrm>
            <a:off x="683895" y="4567238"/>
            <a:ext cx="977027" cy="1563172"/>
          </a:xfrm>
          <a:prstGeom prst="rect">
            <a:avLst/>
          </a:prstGeom>
        </p:spPr>
      </p:pic>
      <p:sp>
        <p:nvSpPr>
          <p:cNvPr id="11" name="Text 5"/>
          <p:cNvSpPr/>
          <p:nvPr/>
        </p:nvSpPr>
        <p:spPr>
          <a:xfrm>
            <a:off x="1953935" y="4762619"/>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Time-Saving</a:t>
            </a:r>
            <a:endParaRPr lang="en-US" sz="1900" dirty="0"/>
          </a:p>
        </p:txBody>
      </p:sp>
      <p:sp>
        <p:nvSpPr>
          <p:cNvPr id="12" name="Text 6"/>
          <p:cNvSpPr/>
          <p:nvPr/>
        </p:nvSpPr>
        <p:spPr>
          <a:xfrm>
            <a:off x="1953935" y="5185172"/>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464646"/>
                </a:solidFill>
                <a:latin typeface="Inter Medium" pitchFamily="34" charset="0"/>
                <a:ea typeface="Inter Medium" pitchFamily="34" charset="-122"/>
                <a:cs typeface="Inter Medium" pitchFamily="34" charset="-120"/>
              </a:rPr>
              <a:t>Instant recommendations for efficient planning.</a:t>
            </a:r>
            <a:endParaRPr lang="en-US" sz="1500" dirty="0"/>
          </a:p>
        </p:txBody>
      </p:sp>
      <p:pic>
        <p:nvPicPr>
          <p:cNvPr id="13" name="Image 4" descr="preencoded.png"/>
          <p:cNvPicPr>
            <a:picLocks noChangeAspect="1"/>
          </p:cNvPicPr>
          <p:nvPr/>
        </p:nvPicPr>
        <p:blipFill>
          <a:blip r:embed="rId7"/>
          <a:stretch>
            <a:fillRect/>
          </a:stretch>
        </p:blipFill>
        <p:spPr>
          <a:xfrm>
            <a:off x="683895" y="6130409"/>
            <a:ext cx="977027" cy="1563172"/>
          </a:xfrm>
          <a:prstGeom prst="rect">
            <a:avLst/>
          </a:prstGeom>
        </p:spPr>
      </p:pic>
      <p:sp>
        <p:nvSpPr>
          <p:cNvPr id="14" name="Text 7"/>
          <p:cNvSpPr/>
          <p:nvPr/>
        </p:nvSpPr>
        <p:spPr>
          <a:xfrm>
            <a:off x="1953935" y="6325791"/>
            <a:ext cx="2442567" cy="305395"/>
          </a:xfrm>
          <a:prstGeom prst="rect">
            <a:avLst/>
          </a:prstGeom>
          <a:noFill/>
          <a:ln/>
        </p:spPr>
        <p:txBody>
          <a:bodyPr wrap="none" lIns="0" tIns="0" rIns="0" bIns="0" rtlCol="0" anchor="t"/>
          <a:lstStyle/>
          <a:p>
            <a:pPr marL="0" indent="0" algn="l">
              <a:lnSpc>
                <a:spcPts val="2400"/>
              </a:lnSpc>
              <a:buNone/>
            </a:pPr>
            <a:r>
              <a:rPr lang="en-US" sz="1900" dirty="0">
                <a:solidFill>
                  <a:srgbClr val="464646"/>
                </a:solidFill>
                <a:latin typeface="DM Sans Semi Bold" pitchFamily="34" charset="0"/>
                <a:ea typeface="DM Sans Semi Bold" pitchFamily="34" charset="-122"/>
                <a:cs typeface="DM Sans Semi Bold" pitchFamily="34" charset="-120"/>
              </a:rPr>
              <a:t>Health-Focused</a:t>
            </a:r>
            <a:endParaRPr lang="en-US" sz="1900" dirty="0"/>
          </a:p>
        </p:txBody>
      </p:sp>
      <p:sp>
        <p:nvSpPr>
          <p:cNvPr id="15" name="Text 8"/>
          <p:cNvSpPr/>
          <p:nvPr/>
        </p:nvSpPr>
        <p:spPr>
          <a:xfrm>
            <a:off x="1953935" y="6748343"/>
            <a:ext cx="6506170" cy="312539"/>
          </a:xfrm>
          <a:prstGeom prst="rect">
            <a:avLst/>
          </a:prstGeom>
          <a:noFill/>
          <a:ln/>
        </p:spPr>
        <p:txBody>
          <a:bodyPr wrap="none" lIns="0" tIns="0" rIns="0" bIns="0" rtlCol="0" anchor="t"/>
          <a:lstStyle/>
          <a:p>
            <a:pPr marL="0" indent="0" algn="l">
              <a:lnSpc>
                <a:spcPts val="2450"/>
              </a:lnSpc>
              <a:buNone/>
            </a:pPr>
            <a:r>
              <a:rPr lang="en-US" sz="1500" dirty="0">
                <a:solidFill>
                  <a:srgbClr val="464646"/>
                </a:solidFill>
                <a:latin typeface="Inter Medium" pitchFamily="34" charset="0"/>
                <a:ea typeface="Inter Medium" pitchFamily="34" charset="-122"/>
                <a:cs typeface="Inter Medium" pitchFamily="34" charset="-120"/>
              </a:rPr>
              <a:t>Encouraging balanced nutrition and active lifestyles.</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Conclusion: Shaping a Healthier Future</a:t>
            </a:r>
            <a:endParaRPr lang="en-US" sz="4450" b="1"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The AI Fitness Plan Generator empowers individuals to take control of their wellness.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1" y="1227014"/>
            <a:ext cx="7315200" cy="708779"/>
          </a:xfrm>
          <a:prstGeom prst="rect">
            <a:avLst/>
          </a:prstGeom>
          <a:noFill/>
          <a:ln/>
        </p:spPr>
        <p:txBody>
          <a:bodyPr wrap="none" lIns="0" tIns="0" rIns="0" bIns="0" rtlCol="0" anchor="t"/>
          <a:lstStyle/>
          <a:p>
            <a:pPr marL="0" indent="0">
              <a:lnSpc>
                <a:spcPts val="5550"/>
              </a:lnSpc>
              <a:buNone/>
            </a:pPr>
            <a:r>
              <a:rPr lang="en-US" sz="4450" b="1" dirty="0" smtClean="0">
                <a:solidFill>
                  <a:srgbClr val="030303"/>
                </a:solidFill>
                <a:latin typeface="DM Sans Semi Bold" pitchFamily="34" charset="0"/>
                <a:ea typeface="DM Sans Semi Bold" pitchFamily="34" charset="-122"/>
                <a:cs typeface="DM Sans Semi Bold" pitchFamily="34" charset="-120"/>
              </a:rPr>
              <a:t>Introduction</a:t>
            </a:r>
            <a:endParaRPr lang="en-US" sz="4450" b="1" dirty="0"/>
          </a:p>
        </p:txBody>
      </p:sp>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9" name="Rectangle 8"/>
          <p:cNvSpPr/>
          <p:nvPr/>
        </p:nvSpPr>
        <p:spPr>
          <a:xfrm>
            <a:off x="732830" y="2240280"/>
            <a:ext cx="7315200" cy="2872709"/>
          </a:xfrm>
          <a:prstGeom prst="rect">
            <a:avLst/>
          </a:prstGeom>
        </p:spPr>
        <p:txBody>
          <a:bodyPr>
            <a:spAutoFit/>
          </a:bodyPr>
          <a:lstStyle/>
          <a:p>
            <a:pPr>
              <a:lnSpc>
                <a:spcPct val="150000"/>
              </a:lnSpc>
            </a:pPr>
            <a:r>
              <a:rPr lang="en-US" sz="1750" dirty="0" smtClean="0">
                <a:solidFill>
                  <a:schemeClr val="tx1">
                    <a:lumMod val="65000"/>
                    <a:lumOff val="35000"/>
                  </a:schemeClr>
                </a:solidFill>
                <a:latin typeface="Inter Medium" charset="0"/>
                <a:ea typeface="Inter Medium" charset="0"/>
              </a:rPr>
              <a:t>The </a:t>
            </a:r>
            <a:r>
              <a:rPr lang="en-US" sz="1750" b="1" dirty="0" smtClean="0">
                <a:solidFill>
                  <a:schemeClr val="tx1">
                    <a:lumMod val="65000"/>
                    <a:lumOff val="35000"/>
                  </a:schemeClr>
                </a:solidFill>
                <a:latin typeface="Inter Medium" charset="0"/>
                <a:ea typeface="Inter Medium" charset="0"/>
              </a:rPr>
              <a:t>AI Fitness Plan Generator</a:t>
            </a:r>
            <a:r>
              <a:rPr lang="en-US" sz="1750" dirty="0" smtClean="0">
                <a:solidFill>
                  <a:schemeClr val="tx1">
                    <a:lumMod val="65000"/>
                    <a:lumOff val="35000"/>
                  </a:schemeClr>
                </a:solidFill>
                <a:latin typeface="Inter Medium" charset="0"/>
                <a:ea typeface="Inter Medium" charset="0"/>
              </a:rPr>
              <a:t> is a smart system designed to provide personalized diet and workout plans based on user inputs. By collecting details such as age, weight, height, food preferences, health conditions, and allergies, the system generates tailored recommendations that align with individual fitness </a:t>
            </a:r>
            <a:r>
              <a:rPr lang="en-US" sz="1750" dirty="0" smtClean="0">
                <a:solidFill>
                  <a:schemeClr val="tx1">
                    <a:lumMod val="65000"/>
                    <a:lumOff val="35000"/>
                  </a:schemeClr>
                </a:solidFill>
                <a:latin typeface="Inter Medium" charset="0"/>
                <a:ea typeface="Inter Medium" charset="0"/>
              </a:rPr>
              <a:t>goals.</a:t>
            </a:r>
            <a:r>
              <a:rPr lang="en-US" sz="1600" dirty="0" smtClean="0"/>
              <a:t> </a:t>
            </a:r>
            <a:endParaRPr lang="en-US" sz="1600" dirty="0" smtClean="0"/>
          </a:p>
          <a:p>
            <a:pPr>
              <a:lnSpc>
                <a:spcPct val="150000"/>
              </a:lnSpc>
            </a:pPr>
            <a:r>
              <a:rPr lang="en-US" sz="1750" dirty="0" smtClean="0">
                <a:solidFill>
                  <a:schemeClr val="tx1">
                    <a:lumMod val="65000"/>
                    <a:lumOff val="35000"/>
                  </a:schemeClr>
                </a:solidFill>
                <a:latin typeface="Inter Medium" charset="0"/>
                <a:ea typeface="Inter Medium" charset="0"/>
              </a:rPr>
              <a:t>This </a:t>
            </a:r>
            <a:r>
              <a:rPr lang="en-US" sz="1750" dirty="0" smtClean="0">
                <a:solidFill>
                  <a:schemeClr val="tx1">
                    <a:lumMod val="65000"/>
                    <a:lumOff val="35000"/>
                  </a:schemeClr>
                </a:solidFill>
                <a:latin typeface="Inter Medium" charset="0"/>
                <a:ea typeface="Inter Medium" charset="0"/>
              </a:rPr>
              <a:t>project aims to save time and effort while delivering effective, user-specific solutions to promote overall well-being.</a:t>
            </a:r>
            <a:endParaRPr lang="en-US" sz="1750" dirty="0">
              <a:solidFill>
                <a:schemeClr val="tx1">
                  <a:lumMod val="65000"/>
                  <a:lumOff val="35000"/>
                </a:schemeClr>
              </a:solidFill>
              <a:latin typeface="Inter Medium" charset="0"/>
              <a:ea typeface="Inter Medium"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2625"/>
            <a:ext cx="10718721" cy="708779"/>
          </a:xfrm>
          <a:prstGeom prst="rect">
            <a:avLst/>
          </a:prstGeom>
          <a:noFill/>
          <a:ln/>
        </p:spPr>
        <p:txBody>
          <a:bodyPr wrap="non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Project Overview: </a:t>
            </a:r>
            <a:endParaRPr lang="en-US" sz="4450" b="1" dirty="0" smtClean="0">
              <a:solidFill>
                <a:srgbClr val="030303"/>
              </a:solidFill>
              <a:latin typeface="DM Sans Semi Bold" pitchFamily="34" charset="0"/>
              <a:ea typeface="DM Sans Semi Bold" pitchFamily="34" charset="-122"/>
              <a:cs typeface="DM Sans Semi Bold" pitchFamily="34" charset="-120"/>
            </a:endParaRPr>
          </a:p>
          <a:p>
            <a:pPr marL="0" indent="0">
              <a:lnSpc>
                <a:spcPts val="5550"/>
              </a:lnSpc>
              <a:buNone/>
            </a:pPr>
            <a:r>
              <a:rPr lang="en-US" sz="4450" b="1" dirty="0" smtClean="0">
                <a:solidFill>
                  <a:srgbClr val="030303"/>
                </a:solidFill>
                <a:latin typeface="DM Sans Semi Bold" pitchFamily="34" charset="0"/>
                <a:ea typeface="DM Sans Semi Bold" pitchFamily="34" charset="-122"/>
                <a:cs typeface="DM Sans Semi Bold" pitchFamily="34" charset="-120"/>
              </a:rPr>
              <a:t>AI-Powered </a:t>
            </a:r>
            <a:r>
              <a:rPr lang="en-US" sz="4450" b="1" dirty="0">
                <a:solidFill>
                  <a:srgbClr val="030303"/>
                </a:solidFill>
                <a:latin typeface="DM Sans Semi Bold" pitchFamily="34" charset="0"/>
                <a:ea typeface="DM Sans Semi Bold" pitchFamily="34" charset="-122"/>
                <a:cs typeface="DM Sans Semi Bold" pitchFamily="34" charset="-120"/>
              </a:rPr>
              <a:t>Wellness</a:t>
            </a:r>
            <a:endParaRPr lang="en-US" sz="4450" b="1" dirty="0"/>
          </a:p>
        </p:txBody>
      </p:sp>
      <p:sp>
        <p:nvSpPr>
          <p:cNvPr id="3" name="Text 1"/>
          <p:cNvSpPr/>
          <p:nvPr/>
        </p:nvSpPr>
        <p:spPr>
          <a:xfrm>
            <a:off x="793790" y="369817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Personalized Plans</a:t>
            </a:r>
            <a:endParaRPr lang="en-US" sz="2200" b="1" dirty="0"/>
          </a:p>
        </p:txBody>
      </p:sp>
      <p:sp>
        <p:nvSpPr>
          <p:cNvPr id="4" name="Text 2"/>
          <p:cNvSpPr/>
          <p:nvPr/>
        </p:nvSpPr>
        <p:spPr>
          <a:xfrm>
            <a:off x="793790" y="4279324"/>
            <a:ext cx="6244709"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Diet and workout plans tailored to individual needs.</a:t>
            </a:r>
            <a:endParaRPr lang="en-US" sz="1750" dirty="0"/>
          </a:p>
        </p:txBody>
      </p:sp>
      <p:sp>
        <p:nvSpPr>
          <p:cNvPr id="5" name="Text 3"/>
          <p:cNvSpPr/>
          <p:nvPr/>
        </p:nvSpPr>
        <p:spPr>
          <a:xfrm>
            <a:off x="793790" y="5615406"/>
            <a:ext cx="3942874" cy="354330"/>
          </a:xfrm>
          <a:prstGeom prst="rect">
            <a:avLst/>
          </a:prstGeom>
          <a:noFill/>
          <a:ln/>
        </p:spPr>
        <p:txBody>
          <a:bodyPr wrap="none" lIns="0" tIns="0" rIns="0" bIns="0" rtlCol="0" anchor="t"/>
          <a:lstStyle/>
          <a:p>
            <a:pPr marL="0" indent="0">
              <a:lnSpc>
                <a:spcPts val="2750"/>
              </a:lnSpc>
              <a:buNone/>
            </a:pPr>
            <a:r>
              <a:rPr lang="en-US" sz="2200" b="1" dirty="0">
                <a:solidFill>
                  <a:srgbClr val="030303"/>
                </a:solidFill>
                <a:latin typeface="DM Sans Semi Bold" pitchFamily="34" charset="0"/>
                <a:ea typeface="DM Sans Semi Bold" pitchFamily="34" charset="-122"/>
                <a:cs typeface="DM Sans Semi Bold" pitchFamily="34" charset="-120"/>
              </a:rPr>
              <a:t>AI-Driven Recommendations</a:t>
            </a:r>
            <a:endParaRPr lang="en-US" sz="2200" b="1" dirty="0"/>
          </a:p>
        </p:txBody>
      </p:sp>
      <p:sp>
        <p:nvSpPr>
          <p:cNvPr id="6" name="Text 4"/>
          <p:cNvSpPr/>
          <p:nvPr/>
        </p:nvSpPr>
        <p:spPr>
          <a:xfrm>
            <a:off x="793790" y="6196551"/>
            <a:ext cx="6244709"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Leveraging user input for optimal results.</a:t>
            </a:r>
            <a:endParaRPr lang="en-US" sz="1750" dirty="0"/>
          </a:p>
        </p:txBody>
      </p:sp>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7399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Key Features: Simplifying Fitness</a:t>
            </a:r>
            <a:endParaRPr lang="en-US" sz="4450" b="1" dirty="0"/>
          </a:p>
        </p:txBody>
      </p:sp>
      <p:sp>
        <p:nvSpPr>
          <p:cNvPr id="4" name="Shape 1"/>
          <p:cNvSpPr/>
          <p:nvPr/>
        </p:nvSpPr>
        <p:spPr>
          <a:xfrm>
            <a:off x="793790" y="3486864"/>
            <a:ext cx="510302" cy="510302"/>
          </a:xfrm>
          <a:prstGeom prst="roundRect">
            <a:avLst>
              <a:gd name="adj" fmla="val 6667"/>
            </a:avLst>
          </a:prstGeom>
          <a:solidFill>
            <a:srgbClr val="F2EEEE"/>
          </a:solidFill>
          <a:ln/>
        </p:spPr>
      </p:sp>
      <p:sp>
        <p:nvSpPr>
          <p:cNvPr id="5" name="Text 2"/>
          <p:cNvSpPr/>
          <p:nvPr/>
        </p:nvSpPr>
        <p:spPr>
          <a:xfrm>
            <a:off x="989648" y="3571875"/>
            <a:ext cx="118467"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3"/>
          <p:cNvSpPr/>
          <p:nvPr/>
        </p:nvSpPr>
        <p:spPr>
          <a:xfrm>
            <a:off x="1530906" y="348686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64646"/>
                </a:solidFill>
                <a:latin typeface="DM Sans Semi Bold" pitchFamily="34" charset="0"/>
                <a:ea typeface="DM Sans Semi Bold" pitchFamily="34" charset="-122"/>
                <a:cs typeface="DM Sans Semi Bold" pitchFamily="34" charset="-120"/>
              </a:rPr>
              <a:t>Comprehensive Input</a:t>
            </a:r>
            <a:endParaRPr lang="en-US" sz="2200" b="1" dirty="0"/>
          </a:p>
        </p:txBody>
      </p:sp>
      <p:sp>
        <p:nvSpPr>
          <p:cNvPr id="7" name="Text 4"/>
          <p:cNvSpPr/>
          <p:nvPr/>
        </p:nvSpPr>
        <p:spPr>
          <a:xfrm>
            <a:off x="1530906" y="4052649"/>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Collecting detailed information for accurate plans.</a:t>
            </a:r>
            <a:endParaRPr lang="en-US" sz="1750" dirty="0"/>
          </a:p>
        </p:txBody>
      </p:sp>
      <p:sp>
        <p:nvSpPr>
          <p:cNvPr id="8" name="Shape 5"/>
          <p:cNvSpPr/>
          <p:nvPr/>
        </p:nvSpPr>
        <p:spPr>
          <a:xfrm>
            <a:off x="4685467" y="3486864"/>
            <a:ext cx="510302" cy="510302"/>
          </a:xfrm>
          <a:prstGeom prst="roundRect">
            <a:avLst>
              <a:gd name="adj" fmla="val 6667"/>
            </a:avLst>
          </a:prstGeom>
          <a:solidFill>
            <a:srgbClr val="F2EEEE"/>
          </a:solidFill>
          <a:ln/>
        </p:spPr>
      </p:sp>
      <p:sp>
        <p:nvSpPr>
          <p:cNvPr id="9" name="Text 6"/>
          <p:cNvSpPr/>
          <p:nvPr/>
        </p:nvSpPr>
        <p:spPr>
          <a:xfrm>
            <a:off x="4842391" y="3571875"/>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7"/>
          <p:cNvSpPr/>
          <p:nvPr/>
        </p:nvSpPr>
        <p:spPr>
          <a:xfrm>
            <a:off x="5422583" y="3486864"/>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464646"/>
                </a:solidFill>
                <a:latin typeface="DM Sans Semi Bold" pitchFamily="34" charset="0"/>
                <a:ea typeface="DM Sans Semi Bold" pitchFamily="34" charset="-122"/>
                <a:cs typeface="DM Sans Semi Bold" pitchFamily="34" charset="-120"/>
              </a:rPr>
              <a:t>Personalized Recommendations</a:t>
            </a:r>
            <a:endParaRPr lang="en-US" sz="2200" b="1" dirty="0"/>
          </a:p>
        </p:txBody>
      </p:sp>
      <p:sp>
        <p:nvSpPr>
          <p:cNvPr id="11" name="Text 8"/>
          <p:cNvSpPr/>
          <p:nvPr/>
        </p:nvSpPr>
        <p:spPr>
          <a:xfrm>
            <a:off x="5422583" y="4331613"/>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Tailored diet and workout plans for each user.</a:t>
            </a:r>
            <a:endParaRPr lang="en-US" sz="1750" dirty="0"/>
          </a:p>
        </p:txBody>
      </p:sp>
      <p:sp>
        <p:nvSpPr>
          <p:cNvPr id="12" name="Shape 9"/>
          <p:cNvSpPr/>
          <p:nvPr/>
        </p:nvSpPr>
        <p:spPr>
          <a:xfrm>
            <a:off x="793790" y="5902285"/>
            <a:ext cx="510302" cy="510302"/>
          </a:xfrm>
          <a:prstGeom prst="roundRect">
            <a:avLst>
              <a:gd name="adj" fmla="val 6667"/>
            </a:avLst>
          </a:prstGeom>
          <a:solidFill>
            <a:srgbClr val="F2EEEE"/>
          </a:solidFill>
          <a:ln/>
        </p:spPr>
      </p:sp>
      <p:sp>
        <p:nvSpPr>
          <p:cNvPr id="13" name="Text 10"/>
          <p:cNvSpPr/>
          <p:nvPr/>
        </p:nvSpPr>
        <p:spPr>
          <a:xfrm>
            <a:off x="947023" y="5987296"/>
            <a:ext cx="203835"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1"/>
          <p:cNvSpPr/>
          <p:nvPr/>
        </p:nvSpPr>
        <p:spPr>
          <a:xfrm>
            <a:off x="1530906" y="5902285"/>
            <a:ext cx="3573899" cy="354330"/>
          </a:xfrm>
          <a:prstGeom prst="rect">
            <a:avLst/>
          </a:prstGeom>
          <a:noFill/>
          <a:ln/>
        </p:spPr>
        <p:txBody>
          <a:bodyPr wrap="none" lIns="0" tIns="0" rIns="0" bIns="0" rtlCol="0" anchor="t"/>
          <a:lstStyle/>
          <a:p>
            <a:pPr marL="0" indent="0">
              <a:lnSpc>
                <a:spcPts val="2750"/>
              </a:lnSpc>
              <a:buNone/>
            </a:pPr>
            <a:r>
              <a:rPr lang="en-US" sz="2200" b="1" dirty="0">
                <a:solidFill>
                  <a:srgbClr val="464646"/>
                </a:solidFill>
                <a:latin typeface="DM Sans Semi Bold" pitchFamily="34" charset="0"/>
                <a:ea typeface="DM Sans Semi Bold" pitchFamily="34" charset="-122"/>
                <a:cs typeface="DM Sans Semi Bold" pitchFamily="34" charset="-120"/>
              </a:rPr>
              <a:t>Location-Based Guidance</a:t>
            </a:r>
            <a:endParaRPr lang="en-US" sz="2200" b="1" dirty="0"/>
          </a:p>
        </p:txBody>
      </p:sp>
      <p:sp>
        <p:nvSpPr>
          <p:cNvPr id="15" name="Text 12"/>
          <p:cNvSpPr/>
          <p:nvPr/>
        </p:nvSpPr>
        <p:spPr>
          <a:xfrm>
            <a:off x="1530906" y="6392704"/>
            <a:ext cx="6819305" cy="362903"/>
          </a:xfrm>
          <a:prstGeom prst="rect">
            <a:avLst/>
          </a:prstGeom>
          <a:noFill/>
          <a:ln/>
        </p:spPr>
        <p:txBody>
          <a:bodyPr wrap="non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Restaurant suggestions for healthy eating options.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7251"/>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How It Works: AI-Powered Process</a:t>
            </a:r>
            <a:endParaRPr lang="en-US" sz="4450" b="1" dirty="0"/>
          </a:p>
        </p:txBody>
      </p:sp>
      <p:sp>
        <p:nvSpPr>
          <p:cNvPr id="4" name="Shape 1"/>
          <p:cNvSpPr/>
          <p:nvPr/>
        </p:nvSpPr>
        <p:spPr>
          <a:xfrm>
            <a:off x="6605111" y="2624971"/>
            <a:ext cx="30480" cy="4737378"/>
          </a:xfrm>
          <a:prstGeom prst="roundRect">
            <a:avLst>
              <a:gd name="adj" fmla="val 111628"/>
            </a:avLst>
          </a:prstGeom>
          <a:solidFill>
            <a:srgbClr val="D8D4D4"/>
          </a:solidFill>
          <a:ln/>
        </p:spPr>
      </p:sp>
      <p:sp>
        <p:nvSpPr>
          <p:cNvPr id="5" name="Shape 2"/>
          <p:cNvSpPr/>
          <p:nvPr/>
        </p:nvSpPr>
        <p:spPr>
          <a:xfrm>
            <a:off x="6845022" y="3120033"/>
            <a:ext cx="793790" cy="30480"/>
          </a:xfrm>
          <a:prstGeom prst="roundRect">
            <a:avLst>
              <a:gd name="adj" fmla="val 111628"/>
            </a:avLst>
          </a:prstGeom>
          <a:solidFill>
            <a:srgbClr val="D8D4D4"/>
          </a:solidFill>
          <a:ln/>
        </p:spPr>
      </p:sp>
      <p:sp>
        <p:nvSpPr>
          <p:cNvPr id="6" name="Shape 3"/>
          <p:cNvSpPr/>
          <p:nvPr/>
        </p:nvSpPr>
        <p:spPr>
          <a:xfrm>
            <a:off x="6365200" y="2880122"/>
            <a:ext cx="510302" cy="510302"/>
          </a:xfrm>
          <a:prstGeom prst="roundRect">
            <a:avLst>
              <a:gd name="adj" fmla="val 6667"/>
            </a:avLst>
          </a:prstGeom>
          <a:solidFill>
            <a:srgbClr val="F2EEEE"/>
          </a:solidFill>
          <a:ln/>
        </p:spPr>
      </p:sp>
      <p:sp>
        <p:nvSpPr>
          <p:cNvPr id="7" name="Text 4"/>
          <p:cNvSpPr/>
          <p:nvPr/>
        </p:nvSpPr>
        <p:spPr>
          <a:xfrm>
            <a:off x="6561058" y="2965133"/>
            <a:ext cx="118467"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8" name="Text 5"/>
          <p:cNvSpPr/>
          <p:nvPr/>
        </p:nvSpPr>
        <p:spPr>
          <a:xfrm>
            <a:off x="7867888" y="28517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User Input</a:t>
            </a:r>
            <a:endParaRPr lang="en-US" sz="2200" dirty="0"/>
          </a:p>
        </p:txBody>
      </p:sp>
      <p:sp>
        <p:nvSpPr>
          <p:cNvPr id="9" name="Text 6"/>
          <p:cNvSpPr/>
          <p:nvPr/>
        </p:nvSpPr>
        <p:spPr>
          <a:xfrm>
            <a:off x="7867888" y="3342203"/>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Collecting personal details and fitness goals.</a:t>
            </a:r>
            <a:endParaRPr lang="en-US" sz="1750" dirty="0"/>
          </a:p>
        </p:txBody>
      </p:sp>
      <p:sp>
        <p:nvSpPr>
          <p:cNvPr id="10" name="Shape 7"/>
          <p:cNvSpPr/>
          <p:nvPr/>
        </p:nvSpPr>
        <p:spPr>
          <a:xfrm>
            <a:off x="6845022" y="4653796"/>
            <a:ext cx="793790" cy="30480"/>
          </a:xfrm>
          <a:prstGeom prst="roundRect">
            <a:avLst>
              <a:gd name="adj" fmla="val 111628"/>
            </a:avLst>
          </a:prstGeom>
          <a:solidFill>
            <a:srgbClr val="D8D4D4"/>
          </a:solidFill>
          <a:ln/>
        </p:spPr>
      </p:sp>
      <p:sp>
        <p:nvSpPr>
          <p:cNvPr id="11" name="Shape 8"/>
          <p:cNvSpPr/>
          <p:nvPr/>
        </p:nvSpPr>
        <p:spPr>
          <a:xfrm>
            <a:off x="6365200" y="4413885"/>
            <a:ext cx="510302" cy="510302"/>
          </a:xfrm>
          <a:prstGeom prst="roundRect">
            <a:avLst>
              <a:gd name="adj" fmla="val 6667"/>
            </a:avLst>
          </a:prstGeom>
          <a:solidFill>
            <a:srgbClr val="F2EEEE"/>
          </a:solidFill>
          <a:ln/>
        </p:spPr>
      </p:sp>
      <p:sp>
        <p:nvSpPr>
          <p:cNvPr id="12" name="Text 9"/>
          <p:cNvSpPr/>
          <p:nvPr/>
        </p:nvSpPr>
        <p:spPr>
          <a:xfrm>
            <a:off x="6522125" y="4498896"/>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3" name="Text 10"/>
          <p:cNvSpPr/>
          <p:nvPr/>
        </p:nvSpPr>
        <p:spPr>
          <a:xfrm>
            <a:off x="7867888" y="4385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AI Processing</a:t>
            </a:r>
            <a:endParaRPr lang="en-US" sz="2200" dirty="0"/>
          </a:p>
        </p:txBody>
      </p:sp>
      <p:sp>
        <p:nvSpPr>
          <p:cNvPr id="14" name="Text 11"/>
          <p:cNvSpPr/>
          <p:nvPr/>
        </p:nvSpPr>
        <p:spPr>
          <a:xfrm>
            <a:off x="7867888" y="4875967"/>
            <a:ext cx="5968722" cy="362903"/>
          </a:xfrm>
          <a:prstGeom prst="rect">
            <a:avLst/>
          </a:prstGeom>
          <a:noFill/>
          <a:ln/>
        </p:spPr>
        <p:txBody>
          <a:bodyPr wrap="non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Analyzing user data and generating tailored plans.</a:t>
            </a:r>
            <a:endParaRPr lang="en-US" sz="1750" dirty="0"/>
          </a:p>
        </p:txBody>
      </p:sp>
      <p:sp>
        <p:nvSpPr>
          <p:cNvPr id="15" name="Shape 12"/>
          <p:cNvSpPr/>
          <p:nvPr/>
        </p:nvSpPr>
        <p:spPr>
          <a:xfrm>
            <a:off x="6845022" y="6187559"/>
            <a:ext cx="793790" cy="30480"/>
          </a:xfrm>
          <a:prstGeom prst="roundRect">
            <a:avLst>
              <a:gd name="adj" fmla="val 111628"/>
            </a:avLst>
          </a:prstGeom>
          <a:solidFill>
            <a:srgbClr val="D8D4D4"/>
          </a:solidFill>
          <a:ln/>
        </p:spPr>
      </p:sp>
      <p:sp>
        <p:nvSpPr>
          <p:cNvPr id="16" name="Shape 13"/>
          <p:cNvSpPr/>
          <p:nvPr/>
        </p:nvSpPr>
        <p:spPr>
          <a:xfrm>
            <a:off x="6365200" y="5947648"/>
            <a:ext cx="510302" cy="510302"/>
          </a:xfrm>
          <a:prstGeom prst="roundRect">
            <a:avLst>
              <a:gd name="adj" fmla="val 6667"/>
            </a:avLst>
          </a:prstGeom>
          <a:solidFill>
            <a:srgbClr val="F2EEEE"/>
          </a:solidFill>
          <a:ln/>
        </p:spPr>
      </p:sp>
      <p:sp>
        <p:nvSpPr>
          <p:cNvPr id="17" name="Text 14"/>
          <p:cNvSpPr/>
          <p:nvPr/>
        </p:nvSpPr>
        <p:spPr>
          <a:xfrm>
            <a:off x="6518434" y="6032659"/>
            <a:ext cx="203835" cy="340281"/>
          </a:xfrm>
          <a:prstGeom prst="rect">
            <a:avLst/>
          </a:prstGeom>
          <a:noFill/>
          <a:ln/>
        </p:spPr>
        <p:txBody>
          <a:bodyPr wrap="none" lIns="0" tIns="0" rIns="0" bIns="0" rtlCol="0" anchor="t"/>
          <a:lstStyle/>
          <a:p>
            <a:pPr marL="0" indent="0" algn="ctr">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8" name="Text 15"/>
          <p:cNvSpPr/>
          <p:nvPr/>
        </p:nvSpPr>
        <p:spPr>
          <a:xfrm>
            <a:off x="7867888" y="59193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Output Generation</a:t>
            </a:r>
            <a:endParaRPr lang="en-US" sz="2200" dirty="0"/>
          </a:p>
        </p:txBody>
      </p:sp>
      <p:sp>
        <p:nvSpPr>
          <p:cNvPr id="19" name="Text 16"/>
          <p:cNvSpPr/>
          <p:nvPr/>
        </p:nvSpPr>
        <p:spPr>
          <a:xfrm>
            <a:off x="7867888" y="6409730"/>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Providing personalized diet and workout recommendations.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93790" y="960894"/>
            <a:ext cx="12968705" cy="790414"/>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User Input Interface: Gathering Data</a:t>
            </a:r>
            <a:endParaRPr lang="en-US" sz="4450" b="1" dirty="0"/>
          </a:p>
        </p:txBody>
      </p:sp>
      <p:sp>
        <p:nvSpPr>
          <p:cNvPr id="4" name="Text 1"/>
          <p:cNvSpPr/>
          <p:nvPr/>
        </p:nvSpPr>
        <p:spPr>
          <a:xfrm>
            <a:off x="809288" y="1968291"/>
            <a:ext cx="12751729" cy="725805"/>
          </a:xfrm>
          <a:prstGeom prst="rect">
            <a:avLst/>
          </a:prstGeom>
          <a:noFill/>
          <a:ln/>
        </p:spPr>
        <p:txBody>
          <a:bodyPr wrap="square" lIns="0" tIns="0" rIns="0" bIns="0" rtlCol="0" anchor="t"/>
          <a:lstStyle/>
          <a:p>
            <a:pPr marL="0" indent="0">
              <a:lnSpc>
                <a:spcPts val="2850"/>
              </a:lnSpc>
              <a:buNone/>
            </a:pPr>
            <a:r>
              <a:rPr lang="en-US" sz="1750" dirty="0">
                <a:solidFill>
                  <a:srgbClr val="464646"/>
                </a:solidFill>
                <a:latin typeface="Inter Medium" pitchFamily="34" charset="0"/>
                <a:ea typeface="Inter Medium" pitchFamily="34" charset="-122"/>
                <a:cs typeface="Inter Medium" pitchFamily="34" charset="-120"/>
              </a:rPr>
              <a:t>Our user-friendly input form gathers essential information, ensuring personalized plans.</a:t>
            </a:r>
            <a:endParaRPr lang="en-US" sz="1750" dirty="0"/>
          </a:p>
        </p:txBody>
      </p:sp>
      <p:pic>
        <p:nvPicPr>
          <p:cNvPr id="5" name="Picture 4" descr="1.PNG"/>
          <p:cNvPicPr>
            <a:picLocks noChangeAspect="1"/>
          </p:cNvPicPr>
          <p:nvPr/>
        </p:nvPicPr>
        <p:blipFill>
          <a:blip r:embed="rId3"/>
          <a:stretch>
            <a:fillRect/>
          </a:stretch>
        </p:blipFill>
        <p:spPr>
          <a:xfrm>
            <a:off x="2161743" y="3053166"/>
            <a:ext cx="9334884" cy="4362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93790" y="727965"/>
            <a:ext cx="12665536" cy="2126337"/>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Output - Diet Recommendations: Healthy Choices</a:t>
            </a:r>
            <a:endParaRPr lang="en-US" sz="4450" b="1" dirty="0"/>
          </a:p>
        </p:txBody>
      </p:sp>
      <p:sp>
        <p:nvSpPr>
          <p:cNvPr id="5" name="Text 2"/>
          <p:cNvSpPr/>
          <p:nvPr/>
        </p:nvSpPr>
        <p:spPr>
          <a:xfrm>
            <a:off x="896620" y="3208632"/>
            <a:ext cx="3211235" cy="1239382"/>
          </a:xfrm>
          <a:prstGeom prst="rect">
            <a:avLst/>
          </a:prstGeom>
          <a:noFill/>
          <a:ln/>
        </p:spPr>
        <p:txBody>
          <a:bodyPr wrap="square" lIns="0" tIns="0" rIns="0" bIns="0" rtlCol="0" anchor="t"/>
          <a:lstStyle/>
          <a:p>
            <a:pPr marL="457200" indent="-457200">
              <a:lnSpc>
                <a:spcPts val="2750"/>
              </a:lnSpc>
              <a:buFont typeface="+mj-lt"/>
              <a:buAutoNum type="alphaLcPeriod"/>
            </a:pPr>
            <a:r>
              <a:rPr lang="en-US" sz="2200" dirty="0">
                <a:solidFill>
                  <a:srgbClr val="464646"/>
                </a:solidFill>
                <a:latin typeface="DM Sans Semi Bold" pitchFamily="34" charset="0"/>
                <a:ea typeface="DM Sans Semi Bold" pitchFamily="34" charset="-122"/>
                <a:cs typeface="DM Sans Semi Bold" pitchFamily="34" charset="-120"/>
              </a:rPr>
              <a:t>Region-Specific </a:t>
            </a:r>
            <a:r>
              <a:rPr lang="en-US" sz="2200" dirty="0" smtClean="0">
                <a:solidFill>
                  <a:srgbClr val="464646"/>
                </a:solidFill>
                <a:latin typeface="DM Sans Semi Bold" pitchFamily="34" charset="0"/>
                <a:ea typeface="DM Sans Semi Bold" pitchFamily="34" charset="-122"/>
                <a:cs typeface="DM Sans Semi Bold" pitchFamily="34" charset="-120"/>
              </a:rPr>
              <a:t>            Restaurants</a:t>
            </a:r>
          </a:p>
          <a:p>
            <a:pPr marL="457200" indent="-457200">
              <a:lnSpc>
                <a:spcPts val="2750"/>
              </a:lnSpc>
              <a:buFont typeface="+mj-lt"/>
              <a:buAutoNum type="alphaLcPeriod"/>
            </a:pPr>
            <a:r>
              <a:rPr lang="en-US" sz="2200" dirty="0" smtClean="0">
                <a:solidFill>
                  <a:srgbClr val="464646"/>
                </a:solidFill>
                <a:latin typeface="DM Sans Semi Bold" pitchFamily="34" charset="0"/>
                <a:ea typeface="DM Sans Semi Bold" pitchFamily="34" charset="-122"/>
                <a:cs typeface="DM Sans Semi Bold" pitchFamily="34" charset="-120"/>
              </a:rPr>
              <a:t>Breakfast Ideas</a:t>
            </a:r>
            <a:endParaRPr lang="en-US" sz="2200" dirty="0" smtClean="0"/>
          </a:p>
          <a:p>
            <a:pPr marL="0" indent="0">
              <a:lnSpc>
                <a:spcPts val="2750"/>
              </a:lnSpc>
            </a:pPr>
            <a:endParaRPr lang="en-US" sz="2200" dirty="0"/>
          </a:p>
        </p:txBody>
      </p:sp>
      <p:pic>
        <p:nvPicPr>
          <p:cNvPr id="10" name="Picture 9" descr="output.PNG"/>
          <p:cNvPicPr>
            <a:picLocks noChangeAspect="1"/>
          </p:cNvPicPr>
          <p:nvPr/>
        </p:nvPicPr>
        <p:blipFill>
          <a:blip r:embed="rId3"/>
          <a:srcRect r="6961"/>
          <a:stretch>
            <a:fillRect/>
          </a:stretch>
        </p:blipFill>
        <p:spPr>
          <a:xfrm>
            <a:off x="4678580" y="2366967"/>
            <a:ext cx="9114912" cy="42277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1409" y="949404"/>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030303"/>
                </a:solidFill>
                <a:latin typeface="DM Sans Semi Bold" pitchFamily="34" charset="0"/>
                <a:ea typeface="DM Sans Semi Bold" pitchFamily="34" charset="-122"/>
                <a:cs typeface="DM Sans Semi Bold" pitchFamily="34" charset="-120"/>
              </a:rPr>
              <a:t>Output - Dinner &amp; Workout Plans: Balanced Lifestyle</a:t>
            </a:r>
            <a:endParaRPr lang="en-US" sz="4450" b="1" dirty="0"/>
          </a:p>
        </p:txBody>
      </p:sp>
      <p:sp>
        <p:nvSpPr>
          <p:cNvPr id="3" name="Text 1"/>
          <p:cNvSpPr/>
          <p:nvPr/>
        </p:nvSpPr>
        <p:spPr>
          <a:xfrm>
            <a:off x="793790" y="3018668"/>
            <a:ext cx="2835235" cy="809440"/>
          </a:xfrm>
          <a:prstGeom prst="rect">
            <a:avLst/>
          </a:prstGeom>
          <a:noFill/>
          <a:ln/>
        </p:spPr>
        <p:txBody>
          <a:bodyPr wrap="none" lIns="0" tIns="0" rIns="0" bIns="0" rtlCol="0" anchor="t"/>
          <a:lstStyle/>
          <a:p>
            <a:pPr marL="457200" indent="-457200">
              <a:lnSpc>
                <a:spcPts val="2750"/>
              </a:lnSpc>
              <a:buFont typeface="+mj-lt"/>
              <a:buAutoNum type="alphaLcPeriod"/>
            </a:pPr>
            <a:r>
              <a:rPr lang="en-US" sz="2200" dirty="0">
                <a:solidFill>
                  <a:srgbClr val="030303"/>
                </a:solidFill>
                <a:latin typeface="DM Sans Semi Bold" pitchFamily="34" charset="0"/>
                <a:ea typeface="DM Sans Semi Bold" pitchFamily="34" charset="-122"/>
                <a:cs typeface="DM Sans Semi Bold" pitchFamily="34" charset="-120"/>
              </a:rPr>
              <a:t>Dinner </a:t>
            </a:r>
            <a:r>
              <a:rPr lang="en-US" sz="2200" dirty="0" smtClean="0">
                <a:solidFill>
                  <a:srgbClr val="030303"/>
                </a:solidFill>
                <a:latin typeface="DM Sans Semi Bold" pitchFamily="34" charset="0"/>
                <a:ea typeface="DM Sans Semi Bold" pitchFamily="34" charset="-122"/>
                <a:cs typeface="DM Sans Semi Bold" pitchFamily="34" charset="-120"/>
              </a:rPr>
              <a:t>Options</a:t>
            </a:r>
          </a:p>
          <a:p>
            <a:pPr marL="457200" indent="-457200">
              <a:lnSpc>
                <a:spcPts val="2750"/>
              </a:lnSpc>
              <a:buFont typeface="+mj-lt"/>
              <a:buAutoNum type="alphaLcPeriod"/>
            </a:pPr>
            <a:r>
              <a:rPr lang="en-US" sz="2200" dirty="0" smtClean="0">
                <a:solidFill>
                  <a:srgbClr val="030303"/>
                </a:solidFill>
                <a:latin typeface="DM Sans Semi Bold" pitchFamily="34" charset="0"/>
                <a:ea typeface="DM Sans Semi Bold" pitchFamily="34" charset="-122"/>
                <a:cs typeface="DM Sans Semi Bold" pitchFamily="34" charset="-120"/>
              </a:rPr>
              <a:t>Workout Plans</a:t>
            </a:r>
            <a:endParaRPr lang="en-US" sz="2200" dirty="0" smtClean="0"/>
          </a:p>
          <a:p>
            <a:pPr marL="0" indent="0">
              <a:lnSpc>
                <a:spcPts val="2750"/>
              </a:lnSpc>
              <a:buNone/>
            </a:pPr>
            <a:endParaRPr lang="en-US" sz="2200" b="1" dirty="0" smtClean="0">
              <a:solidFill>
                <a:srgbClr val="030303"/>
              </a:solidFill>
              <a:latin typeface="DM Sans Semi Bold" pitchFamily="34" charset="0"/>
              <a:ea typeface="DM Sans Semi Bold" pitchFamily="34" charset="-122"/>
              <a:cs typeface="DM Sans Semi Bold" pitchFamily="34" charset="-120"/>
            </a:endParaRPr>
          </a:p>
          <a:p>
            <a:pPr marL="0" indent="0">
              <a:lnSpc>
                <a:spcPts val="2750"/>
              </a:lnSpc>
              <a:buNone/>
            </a:pPr>
            <a:endParaRPr lang="en-US" sz="2200" b="1" dirty="0"/>
          </a:p>
        </p:txBody>
      </p:sp>
      <p:sp>
        <p:nvSpPr>
          <p:cNvPr id="5" name="Text 3"/>
          <p:cNvSpPr/>
          <p:nvPr/>
        </p:nvSpPr>
        <p:spPr>
          <a:xfrm>
            <a:off x="7599521" y="4351496"/>
            <a:ext cx="2835235" cy="354330"/>
          </a:xfrm>
          <a:prstGeom prst="rect">
            <a:avLst/>
          </a:prstGeom>
          <a:noFill/>
          <a:ln/>
        </p:spPr>
        <p:txBody>
          <a:bodyPr wrap="none" lIns="0" tIns="0" rIns="0" bIns="0" rtlCol="0" anchor="t"/>
          <a:lstStyle/>
          <a:p>
            <a:pPr marL="0" indent="0">
              <a:lnSpc>
                <a:spcPts val="2750"/>
              </a:lnSpc>
              <a:buNone/>
            </a:pPr>
            <a:endParaRPr lang="en-US" sz="2200" dirty="0"/>
          </a:p>
        </p:txBody>
      </p:sp>
      <p:pic>
        <p:nvPicPr>
          <p:cNvPr id="7" name="Picture 6" descr="3.PNG"/>
          <p:cNvPicPr>
            <a:picLocks noChangeAspect="1"/>
          </p:cNvPicPr>
          <p:nvPr/>
        </p:nvPicPr>
        <p:blipFill>
          <a:blip r:embed="rId3"/>
          <a:srcRect r="47612"/>
          <a:stretch>
            <a:fillRect/>
          </a:stretch>
        </p:blipFill>
        <p:spPr>
          <a:xfrm>
            <a:off x="7599521" y="4922798"/>
            <a:ext cx="6238278" cy="2333951"/>
          </a:xfrm>
          <a:prstGeom prst="rect">
            <a:avLst/>
          </a:prstGeom>
        </p:spPr>
      </p:pic>
      <p:pic>
        <p:nvPicPr>
          <p:cNvPr id="8" name="Picture 7" descr="2.PNG"/>
          <p:cNvPicPr>
            <a:picLocks noChangeAspect="1"/>
          </p:cNvPicPr>
          <p:nvPr/>
        </p:nvPicPr>
        <p:blipFill>
          <a:blip r:embed="rId4"/>
          <a:srcRect r="50104"/>
          <a:stretch>
            <a:fillRect/>
          </a:stretch>
        </p:blipFill>
        <p:spPr>
          <a:xfrm>
            <a:off x="801409" y="4705826"/>
            <a:ext cx="5955852" cy="27721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49472" y="551736"/>
            <a:ext cx="7739777" cy="1253966"/>
          </a:xfrm>
          <a:prstGeom prst="rect">
            <a:avLst/>
          </a:prstGeom>
          <a:noFill/>
          <a:ln/>
        </p:spPr>
        <p:txBody>
          <a:bodyPr wrap="square" lIns="0" tIns="0" rIns="0" bIns="0" rtlCol="0" anchor="t"/>
          <a:lstStyle/>
          <a:p>
            <a:pPr marL="0" indent="0">
              <a:lnSpc>
                <a:spcPts val="4900"/>
              </a:lnSpc>
              <a:buNone/>
            </a:pPr>
            <a:r>
              <a:rPr lang="en-US" sz="3900" b="1" dirty="0">
                <a:solidFill>
                  <a:srgbClr val="030303"/>
                </a:solidFill>
                <a:latin typeface="DM Sans Semi Bold" pitchFamily="34" charset="0"/>
                <a:ea typeface="DM Sans Semi Bold" pitchFamily="34" charset="-122"/>
                <a:cs typeface="DM Sans Semi Bold" pitchFamily="34" charset="-120"/>
              </a:rPr>
              <a:t>Technology Stack: Building the Platform</a:t>
            </a:r>
            <a:endParaRPr lang="en-US" sz="3900" b="1" dirty="0"/>
          </a:p>
        </p:txBody>
      </p:sp>
      <p:pic>
        <p:nvPicPr>
          <p:cNvPr id="4" name="Image 1" descr="preencoded.png"/>
          <p:cNvPicPr>
            <a:picLocks noChangeAspect="1"/>
          </p:cNvPicPr>
          <p:nvPr/>
        </p:nvPicPr>
        <p:blipFill>
          <a:blip r:embed="rId3"/>
          <a:stretch>
            <a:fillRect/>
          </a:stretch>
        </p:blipFill>
        <p:spPr>
          <a:xfrm>
            <a:off x="6249472" y="2106573"/>
            <a:ext cx="501491" cy="501491"/>
          </a:xfrm>
          <a:prstGeom prst="rect">
            <a:avLst/>
          </a:prstGeom>
        </p:spPr>
      </p:pic>
      <p:sp>
        <p:nvSpPr>
          <p:cNvPr id="5" name="Text 1"/>
          <p:cNvSpPr/>
          <p:nvPr/>
        </p:nvSpPr>
        <p:spPr>
          <a:xfrm>
            <a:off x="6249472" y="2808684"/>
            <a:ext cx="2507813" cy="313373"/>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Frontend</a:t>
            </a:r>
            <a:endParaRPr lang="en-US" sz="1950" dirty="0"/>
          </a:p>
        </p:txBody>
      </p:sp>
      <p:sp>
        <p:nvSpPr>
          <p:cNvPr id="6" name="Text 2"/>
          <p:cNvSpPr/>
          <p:nvPr/>
        </p:nvSpPr>
        <p:spPr>
          <a:xfrm>
            <a:off x="6249472" y="324242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HTML, CSS for a user-friendly interface.</a:t>
            </a:r>
            <a:endParaRPr lang="en-US" sz="1550" dirty="0"/>
          </a:p>
        </p:txBody>
      </p:sp>
      <p:pic>
        <p:nvPicPr>
          <p:cNvPr id="7" name="Image 2" descr="preencoded.png"/>
          <p:cNvPicPr>
            <a:picLocks noChangeAspect="1"/>
          </p:cNvPicPr>
          <p:nvPr/>
        </p:nvPicPr>
        <p:blipFill>
          <a:blip r:embed="rId4"/>
          <a:stretch>
            <a:fillRect/>
          </a:stretch>
        </p:blipFill>
        <p:spPr>
          <a:xfrm>
            <a:off x="6249472" y="4165283"/>
            <a:ext cx="501491" cy="501491"/>
          </a:xfrm>
          <a:prstGeom prst="rect">
            <a:avLst/>
          </a:prstGeom>
        </p:spPr>
      </p:pic>
      <p:sp>
        <p:nvSpPr>
          <p:cNvPr id="8" name="Text 3"/>
          <p:cNvSpPr/>
          <p:nvPr/>
        </p:nvSpPr>
        <p:spPr>
          <a:xfrm>
            <a:off x="6249472" y="4867394"/>
            <a:ext cx="2507813" cy="313373"/>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Backend</a:t>
            </a:r>
            <a:endParaRPr lang="en-US" sz="1950" dirty="0"/>
          </a:p>
        </p:txBody>
      </p:sp>
      <p:sp>
        <p:nvSpPr>
          <p:cNvPr id="9" name="Text 4"/>
          <p:cNvSpPr/>
          <p:nvPr/>
        </p:nvSpPr>
        <p:spPr>
          <a:xfrm>
            <a:off x="6249472" y="5301139"/>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Python with AI libraries for processing and analysis.</a:t>
            </a:r>
            <a:endParaRPr lang="en-US" sz="1550" dirty="0"/>
          </a:p>
        </p:txBody>
      </p:sp>
      <p:pic>
        <p:nvPicPr>
          <p:cNvPr id="10" name="Image 3" descr="preencoded.png"/>
          <p:cNvPicPr>
            <a:picLocks noChangeAspect="1"/>
          </p:cNvPicPr>
          <p:nvPr/>
        </p:nvPicPr>
        <p:blipFill>
          <a:blip r:embed="rId5"/>
          <a:stretch>
            <a:fillRect/>
          </a:stretch>
        </p:blipFill>
        <p:spPr>
          <a:xfrm>
            <a:off x="6249472" y="6223992"/>
            <a:ext cx="501491" cy="501491"/>
          </a:xfrm>
          <a:prstGeom prst="rect">
            <a:avLst/>
          </a:prstGeom>
        </p:spPr>
      </p:pic>
      <p:sp>
        <p:nvSpPr>
          <p:cNvPr id="11" name="Text 5"/>
          <p:cNvSpPr/>
          <p:nvPr/>
        </p:nvSpPr>
        <p:spPr>
          <a:xfrm>
            <a:off x="6249472" y="6926104"/>
            <a:ext cx="2507813" cy="313373"/>
          </a:xfrm>
          <a:prstGeom prst="rect">
            <a:avLst/>
          </a:prstGeom>
          <a:noFill/>
          <a:ln/>
        </p:spPr>
        <p:txBody>
          <a:bodyPr wrap="none" lIns="0" tIns="0" rIns="0" bIns="0" rtlCol="0" anchor="t"/>
          <a:lstStyle/>
          <a:p>
            <a:pPr marL="0" indent="0" algn="l">
              <a:lnSpc>
                <a:spcPts val="2450"/>
              </a:lnSpc>
              <a:buNone/>
            </a:pPr>
            <a:r>
              <a:rPr lang="en-US" sz="1950" dirty="0">
                <a:solidFill>
                  <a:srgbClr val="464646"/>
                </a:solidFill>
                <a:latin typeface="DM Sans Semi Bold" pitchFamily="34" charset="0"/>
                <a:ea typeface="DM Sans Semi Bold" pitchFamily="34" charset="-122"/>
                <a:cs typeface="DM Sans Semi Bold" pitchFamily="34" charset="-120"/>
              </a:rPr>
              <a:t>Deployment</a:t>
            </a:r>
            <a:endParaRPr lang="en-US" sz="1950" dirty="0"/>
          </a:p>
        </p:txBody>
      </p:sp>
      <p:sp>
        <p:nvSpPr>
          <p:cNvPr id="12" name="Text 6"/>
          <p:cNvSpPr/>
          <p:nvPr/>
        </p:nvSpPr>
        <p:spPr>
          <a:xfrm>
            <a:off x="6249472" y="7359848"/>
            <a:ext cx="7739777" cy="320992"/>
          </a:xfrm>
          <a:prstGeom prst="rect">
            <a:avLst/>
          </a:prstGeom>
          <a:noFill/>
          <a:ln/>
        </p:spPr>
        <p:txBody>
          <a:bodyPr wrap="none" lIns="0" tIns="0" rIns="0" bIns="0" rtlCol="0" anchor="t"/>
          <a:lstStyle/>
          <a:p>
            <a:pPr marL="0" indent="0" algn="l">
              <a:lnSpc>
                <a:spcPts val="2500"/>
              </a:lnSpc>
              <a:buNone/>
            </a:pPr>
            <a:r>
              <a:rPr lang="en-US" sz="1550" dirty="0">
                <a:solidFill>
                  <a:srgbClr val="464646"/>
                </a:solidFill>
                <a:latin typeface="Inter Medium" pitchFamily="34" charset="0"/>
                <a:ea typeface="Inter Medium" pitchFamily="34" charset="-122"/>
                <a:cs typeface="Inter Medium" pitchFamily="34" charset="-120"/>
              </a:rPr>
              <a:t>Local or web-based system for accessibility.</a:t>
            </a:r>
            <a:endParaRPr lang="en-US" sz="1550" dirty="0"/>
          </a:p>
        </p:txBody>
      </p:sp>
      <p:pic>
        <p:nvPicPr>
          <p:cNvPr id="6146" name="Picture 2" descr="https://miro.medium.com/max/6042/1*znTBsSR_DHLHDJlYz6Goow.jpeg"/>
          <p:cNvPicPr>
            <a:picLocks noChangeAspect="1" noChangeArrowheads="1"/>
          </p:cNvPicPr>
          <p:nvPr/>
        </p:nvPicPr>
        <p:blipFill>
          <a:blip r:embed="rId6"/>
          <a:srcRect l="22912" r="18356"/>
          <a:stretch>
            <a:fillRect/>
          </a:stretch>
        </p:blipFill>
        <p:spPr bwMode="auto">
          <a:xfrm>
            <a:off x="0" y="0"/>
            <a:ext cx="5896808" cy="82296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352</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DM Sans Semi Bold</vt:lpstr>
      <vt:lpstr>Calibri</vt:lpstr>
      <vt:lpstr>Inter Medium</vt:lpstr>
      <vt:lpstr>Hanken Grotesk</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Speed</cp:lastModifiedBy>
  <cp:revision>13</cp:revision>
  <dcterms:created xsi:type="dcterms:W3CDTF">2024-12-15T16:02:00Z</dcterms:created>
  <dcterms:modified xsi:type="dcterms:W3CDTF">2024-12-15T17:53:39Z</dcterms:modified>
</cp:coreProperties>
</file>